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291" r:id="rId2"/>
    <p:sldMasterId id="2147484502" r:id="rId3"/>
  </p:sldMasterIdLst>
  <p:notesMasterIdLst>
    <p:notesMasterId r:id="rId37"/>
  </p:notesMasterIdLst>
  <p:handoutMasterIdLst>
    <p:handoutMasterId r:id="rId38"/>
  </p:handoutMasterIdLst>
  <p:sldIdLst>
    <p:sldId id="288" r:id="rId4"/>
    <p:sldId id="317" r:id="rId5"/>
    <p:sldId id="342" r:id="rId6"/>
    <p:sldId id="328" r:id="rId7"/>
    <p:sldId id="311" r:id="rId8"/>
    <p:sldId id="318" r:id="rId9"/>
    <p:sldId id="327" r:id="rId10"/>
    <p:sldId id="332" r:id="rId11"/>
    <p:sldId id="306" r:id="rId12"/>
    <p:sldId id="310" r:id="rId13"/>
    <p:sldId id="319" r:id="rId14"/>
    <p:sldId id="320" r:id="rId15"/>
    <p:sldId id="334" r:id="rId16"/>
    <p:sldId id="346" r:id="rId17"/>
    <p:sldId id="333" r:id="rId18"/>
    <p:sldId id="307" r:id="rId19"/>
    <p:sldId id="343" r:id="rId20"/>
    <p:sldId id="344" r:id="rId21"/>
    <p:sldId id="345" r:id="rId22"/>
    <p:sldId id="347" r:id="rId23"/>
    <p:sldId id="336" r:id="rId24"/>
    <p:sldId id="338" r:id="rId25"/>
    <p:sldId id="339" r:id="rId26"/>
    <p:sldId id="340" r:id="rId27"/>
    <p:sldId id="341" r:id="rId28"/>
    <p:sldId id="349" r:id="rId29"/>
    <p:sldId id="308" r:id="rId30"/>
    <p:sldId id="323" r:id="rId31"/>
    <p:sldId id="350" r:id="rId32"/>
    <p:sldId id="351" r:id="rId33"/>
    <p:sldId id="352" r:id="rId34"/>
    <p:sldId id="353" r:id="rId35"/>
    <p:sldId id="354" r:id="rId36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bw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90" d="100"/>
          <a:sy n="90" d="100"/>
        </p:scale>
        <p:origin x="-120" y="-696"/>
      </p:cViewPr>
      <p:guideLst>
        <p:guide orient="horz" pos="3070"/>
        <p:guide pos="545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E6014-13B7-0948-AFFF-482F6D4C235D}" type="datetimeFigureOut">
              <a:rPr lang="en-US" smtClean="0"/>
              <a:t>6/21/14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81FA2-BEEC-654B-8C5F-ED4FE8C61E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8914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6/21/14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Relationship Id="rId3" Type="http://schemas.openxmlformats.org/officeDocument/2006/relationships/image" Target="../media/image1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Relationship Id="rId3" Type="http://schemas.openxmlformats.org/officeDocument/2006/relationships/image" Target="../media/image17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jpg"/><Relationship Id="rId3" Type="http://schemas.openxmlformats.org/officeDocument/2006/relationships/image" Target="../media/image1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1" y="6473825"/>
            <a:ext cx="59055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" name="Picture 1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1" y="6473825"/>
            <a:ext cx="78486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181" y="3349625"/>
            <a:ext cx="11990832" cy="228295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81" y="3349625"/>
            <a:ext cx="7671816" cy="2282952"/>
          </a:xfrm>
          <a:prstGeom prst="rect">
            <a:avLst/>
          </a:prstGeom>
        </p:spPr>
      </p:pic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877" y="3355721"/>
            <a:ext cx="10509504" cy="2279904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3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200"/>
              </a:lnSpc>
              <a:buNone/>
              <a:defRPr sz="3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3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018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7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theme" Target="../theme/theme2.xml"/><Relationship Id="rId10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16" r:id="rId7"/>
    <p:sldLayoutId id="2147484517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32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8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490" r:id="rId5"/>
    <p:sldLayoutId id="2147484491" r:id="rId6"/>
    <p:sldLayoutId id="2147484492" r:id="rId7"/>
    <p:sldLayoutId id="2147484493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60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ers.api.brightcove.com/v1/accounts/$ACCOUNT_ID/players" TargetMode="External"/><Relationship Id="rId4" Type="http://schemas.openxmlformats.org/officeDocument/2006/relationships/hyperlink" Target="http://docs.brightcove.com/en/video-cloud/player-management/guides/player-configuration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layers.api.brightcove.com/v1/accounts/$ACCOUNT_ID/players/$PLAYER_ID/configuration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playermanagementapi.apiary.io" TargetMode="External"/><Relationship Id="rId4" Type="http://schemas.openxmlformats.org/officeDocument/2006/relationships/hyperlink" Target="http://docs.brightcove.com/en/video-cloud/player-management/index.html" TargetMode="External"/><Relationship Id="rId5" Type="http://schemas.openxmlformats.org/officeDocument/2006/relationships/hyperlink" Target="http://docs.brightcove.com/en/video-cloud/player-management/guides/player-mgmt-quick-start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players.api.brightcove.com/v1/accounts/$ACCOUNT_ID/players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players.api.brightcove.com/v1/accounts/$ACCOUNT_ID/players/$PLAYER_ID/configuratio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layers.api.brightcove.com/v1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Quick Start to Player Management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Player with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POST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URL: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://players.api.brightcove.com/v1/accounts/$ACCOUNT_ID/players</a:t>
            </a:r>
            <a:endParaRPr lang="en-US" dirty="0" smtClean="0"/>
          </a:p>
          <a:p>
            <a:r>
              <a:rPr lang="en-US" dirty="0" smtClean="0"/>
              <a:t>data: Carries the player configuration</a:t>
            </a:r>
          </a:p>
          <a:p>
            <a:pPr lvl="1"/>
            <a:r>
              <a:rPr lang="en-US" dirty="0" smtClean="0"/>
              <a:t>Player configuration documented in the </a:t>
            </a:r>
            <a:r>
              <a:rPr lang="en-US" dirty="0" smtClean="0">
                <a:hlinkClick r:id="rId4"/>
              </a:rPr>
              <a:t>Player Configuration Guide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8243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Player with </a:t>
            </a:r>
            <a:r>
              <a:rPr lang="en-US" dirty="0" smtClean="0"/>
              <a:t>POST: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application/json"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POST 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\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--data '{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"name": "MySamplePlayer",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"configuration": 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"media": 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"sources": [{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  "src":"http://solutions.brightcove.com/bcls/assets/videos/Tiger.mp4", 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  "type":"video/mp4"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}]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}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}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}' \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https://players.api.brightcove.com/v1/accounts/$ACCOUNT_ID/players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41957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</a:t>
            </a:r>
            <a:r>
              <a:rPr lang="en-US" dirty="0" smtClean="0"/>
              <a:t>Player with POST: </a:t>
            </a:r>
            <a:r>
              <a:rPr lang="en-US" dirty="0" smtClean="0"/>
              <a:t>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successful creation JSON is returned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{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"id": "1b3a25fb-5ced-43f5-97ae-6dab0bda42ba",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"url": "http://players.brightcove.com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"embed_code": "&lt;iframe src='//players.brightcove.com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"embed_in_page": "http://players.brightcove.com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"preview_url": "https://players.api.brightcove.com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"preview_embed_code": "&lt;iframe src='//players.api.brightcove.com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nl-NL" sz="2400" dirty="0" smtClean="0">
                <a:solidFill>
                  <a:srgbClr val="FF0000"/>
                </a:solidFill>
                <a:latin typeface="Courier"/>
                <a:cs typeface="Courier"/>
              </a:rPr>
              <a:t>}</a:t>
            </a:r>
            <a:endParaRPr lang="nl-NL" sz="2400" dirty="0" smtClean="0">
              <a:solidFill>
                <a:srgbClr val="FF0000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id</a:t>
            </a:r>
            <a:r>
              <a:rPr lang="en-US" dirty="0" smtClean="0"/>
              <a:t> - </a:t>
            </a:r>
            <a:r>
              <a:rPr lang="en-US" dirty="0" smtClean="0"/>
              <a:t>needed for future work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url</a:t>
            </a:r>
            <a:r>
              <a:rPr lang="en-US" dirty="0" smtClean="0"/>
              <a:t> - Used </a:t>
            </a:r>
            <a:r>
              <a:rPr lang="en-US" dirty="0" smtClean="0"/>
              <a:t>to view the </a:t>
            </a:r>
            <a:r>
              <a:rPr lang="en-US" dirty="0" smtClean="0"/>
              <a:t>player in browser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embed_code</a:t>
            </a:r>
            <a:r>
              <a:rPr lang="en-US" dirty="0" smtClean="0"/>
              <a:t> -  iframe used </a:t>
            </a:r>
            <a:r>
              <a:rPr lang="en-US" dirty="0" smtClean="0"/>
              <a:t>in an HTML </a:t>
            </a:r>
            <a:r>
              <a:rPr lang="en-US" dirty="0" smtClean="0"/>
              <a:t>page (mus</a:t>
            </a:r>
            <a:r>
              <a:rPr lang="en-US" dirty="0" smtClean="0"/>
              <a:t>t be from HTTP server</a:t>
            </a:r>
            <a:r>
              <a:rPr lang="en-US" dirty="0" smtClean="0"/>
              <a:t>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embed_in_page</a:t>
            </a:r>
            <a:r>
              <a:rPr lang="en-US" dirty="0"/>
              <a:t> </a:t>
            </a:r>
            <a:r>
              <a:rPr lang="en-US" dirty="0" smtClean="0"/>
              <a:t>- Link to code to place player directly in web page</a:t>
            </a:r>
          </a:p>
          <a:p>
            <a:r>
              <a:rPr lang="en-US" dirty="0" smtClean="0"/>
              <a:t>Preview versions discussed later in the content 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9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iframe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recommended implementation is the iframe for the following </a:t>
            </a:r>
            <a:r>
              <a:rPr lang="en-US" dirty="0" smtClean="0"/>
              <a:t>reasons</a:t>
            </a:r>
            <a:endParaRPr lang="en-US" dirty="0"/>
          </a:p>
          <a:p>
            <a:pPr lvl="1"/>
            <a:r>
              <a:rPr lang="en-US" dirty="0" smtClean="0"/>
              <a:t>Sharing </a:t>
            </a:r>
            <a:r>
              <a:rPr lang="en-US" dirty="0"/>
              <a:t>videos via social media is </a:t>
            </a:r>
            <a:r>
              <a:rPr lang="en-US" dirty="0" smtClean="0"/>
              <a:t>easy</a:t>
            </a:r>
            <a:endParaRPr lang="en-US" dirty="0"/>
          </a:p>
          <a:p>
            <a:pPr lvl="1"/>
            <a:r>
              <a:rPr lang="en-US" dirty="0"/>
              <a:t>The player is responsive by </a:t>
            </a:r>
            <a:r>
              <a:rPr lang="en-US" dirty="0" smtClean="0"/>
              <a:t>default</a:t>
            </a:r>
            <a:endParaRPr lang="en-US" dirty="0"/>
          </a:p>
          <a:p>
            <a:pPr lvl="1"/>
            <a:r>
              <a:rPr lang="en-US" dirty="0"/>
              <a:t>You don't have to worry about collisions between the JavaScript and CSS code for the player and other scripts and styles used in the </a:t>
            </a:r>
            <a:r>
              <a:rPr lang="en-US" dirty="0" smtClean="0"/>
              <a:t>page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4818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Create a </a:t>
            </a:r>
            <a:r>
              <a:rPr lang="en-US" dirty="0" smtClean="0"/>
              <a:t>Player with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create a </a:t>
            </a:r>
            <a:r>
              <a:rPr lang="en-US" dirty="0" smtClean="0"/>
              <a:t>player</a:t>
            </a:r>
          </a:p>
          <a:p>
            <a:r>
              <a:rPr lang="en-US" dirty="0" smtClean="0"/>
              <a:t>View player using three different implementations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7069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6801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Update and Publish </a:t>
            </a:r>
            <a:r>
              <a:rPr lang="en-US" dirty="0" smtClean="0"/>
              <a:t>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4771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</a:t>
            </a:r>
            <a:r>
              <a:rPr lang="en-US" dirty="0" smtClean="0"/>
              <a:t>a Player with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 sure the $PLAYER_ID environment variable is defined</a:t>
            </a:r>
          </a:p>
          <a:p>
            <a:r>
              <a:rPr lang="en-US" dirty="0" smtClean="0"/>
              <a:t>Use </a:t>
            </a:r>
            <a:r>
              <a:rPr lang="en-US" dirty="0" smtClean="0"/>
              <a:t>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PATCH</a:t>
            </a:r>
            <a:r>
              <a:rPr lang="en-US" dirty="0" smtClean="0"/>
              <a:t> </a:t>
            </a:r>
            <a:r>
              <a:rPr lang="en-US" dirty="0" smtClean="0"/>
              <a:t>method</a:t>
            </a:r>
          </a:p>
          <a:p>
            <a:r>
              <a:rPr lang="en-US" dirty="0" smtClean="0"/>
              <a:t>URL: </a:t>
            </a:r>
            <a:r>
              <a:rPr lang="en-US" dirty="0">
                <a:hlinkClick r:id="rId3"/>
              </a:rPr>
              <a:t>https://players.api.brightcove.com/v1/accounts/$ACCOUNT_ID/players/$PLAYER_ID/</a:t>
            </a:r>
            <a:r>
              <a:rPr lang="en-US" dirty="0" smtClean="0">
                <a:hlinkClick r:id="rId3"/>
              </a:rPr>
              <a:t>configuration</a:t>
            </a:r>
            <a:endParaRPr lang="en-US" dirty="0" smtClean="0"/>
          </a:p>
          <a:p>
            <a:r>
              <a:rPr lang="en-US" dirty="0" smtClean="0"/>
              <a:t>data</a:t>
            </a:r>
            <a:r>
              <a:rPr lang="en-US" dirty="0" smtClean="0"/>
              <a:t>: Carries the </a:t>
            </a:r>
            <a:r>
              <a:rPr lang="en-US" dirty="0" smtClean="0"/>
              <a:t>updated player configuration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417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</a:t>
            </a:r>
            <a:r>
              <a:rPr lang="en-US" dirty="0"/>
              <a:t>a Player with </a:t>
            </a:r>
            <a:r>
              <a:rPr lang="en-US" dirty="0" smtClean="0"/>
              <a:t>PATCH: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application/json"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"media":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"sources": 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[{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    "src":"http://solutions.brightcove.com/bcls/assets/videos/Tiger.m3u8",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    "type":"application/x-mpegURL"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  },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  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…        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"poster": 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{ …}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https://players.api.brightcove.com/v1/accounts/$ACCOUNT_ID/players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b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    $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PLAYER_ID/configuration</a:t>
            </a:r>
            <a:r>
              <a:rPr lang="fr-FR" sz="2400" dirty="0" smtClean="0">
                <a:solidFill>
                  <a:srgbClr val="FF0000"/>
                </a:solidFill>
                <a:latin typeface="Courier"/>
                <a:cs typeface="Courier"/>
              </a:rPr>
              <a:t>s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31722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</a:t>
            </a:r>
            <a:r>
              <a:rPr lang="en-US" dirty="0" smtClean="0"/>
              <a:t>a </a:t>
            </a:r>
            <a:r>
              <a:rPr lang="en-US" dirty="0" smtClean="0"/>
              <a:t>Player with PATCH: </a:t>
            </a:r>
            <a:r>
              <a:rPr lang="en-US" dirty="0" smtClean="0"/>
              <a:t>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successful </a:t>
            </a:r>
            <a:r>
              <a:rPr lang="en-US" dirty="0" smtClean="0"/>
              <a:t>update </a:t>
            </a:r>
            <a:r>
              <a:rPr lang="en-US" dirty="0" smtClean="0"/>
              <a:t>JSON is returned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{{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"id": "7fe47d02-b39b-4531-bd32-8e8291ad49d8",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"preview_url": "https://players.api.brightcove.com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/…",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"preview_embed_code": "&lt;iframe src='//players.api.brightcove.com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}</a:t>
            </a:r>
            <a:r>
              <a:rPr lang="nl-NL" sz="2400" dirty="0" smtClean="0">
                <a:solidFill>
                  <a:srgbClr val="FF0000"/>
                </a:solidFill>
                <a:latin typeface="Courier"/>
                <a:cs typeface="Courier"/>
              </a:rPr>
              <a:t>}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id</a:t>
            </a:r>
            <a:r>
              <a:rPr lang="en-US" dirty="0" smtClean="0"/>
              <a:t> - </a:t>
            </a:r>
            <a:r>
              <a:rPr lang="en-US" dirty="0" smtClean="0"/>
              <a:t>needed for future work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preview_url</a:t>
            </a:r>
            <a:r>
              <a:rPr lang="en-US" dirty="0" smtClean="0"/>
              <a:t> - Used </a:t>
            </a:r>
            <a:r>
              <a:rPr lang="en-US" dirty="0" smtClean="0"/>
              <a:t>to view the </a:t>
            </a:r>
            <a:r>
              <a:rPr lang="en-US" dirty="0" smtClean="0"/>
              <a:t>player in browser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preview_embed_code</a:t>
            </a:r>
            <a:r>
              <a:rPr lang="en-US" dirty="0" smtClean="0"/>
              <a:t> -  iframe used </a:t>
            </a:r>
            <a:r>
              <a:rPr lang="en-US" dirty="0" smtClean="0"/>
              <a:t>in an HTML </a:t>
            </a:r>
            <a:r>
              <a:rPr lang="en-US" dirty="0" smtClean="0"/>
              <a:t>page (mus</a:t>
            </a:r>
            <a:r>
              <a:rPr lang="en-US" dirty="0" smtClean="0"/>
              <a:t>t be from HTTP server</a:t>
            </a:r>
            <a:r>
              <a:rPr lang="en-US" dirty="0" smtClean="0"/>
              <a:t>)</a:t>
            </a:r>
          </a:p>
          <a:p>
            <a:r>
              <a:rPr lang="en-US" dirty="0" smtClean="0"/>
              <a:t>Player implementations can be used as shown in the Create a Player section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7108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Management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Creates</a:t>
            </a:r>
            <a:r>
              <a:rPr lang="en-US" dirty="0"/>
              <a:t>, updates and generally manages players using the server-side,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REST</a:t>
            </a:r>
            <a:r>
              <a:rPr lang="en-US" dirty="0"/>
              <a:t>-based </a:t>
            </a:r>
            <a:r>
              <a:rPr lang="en-US" dirty="0" smtClean="0"/>
              <a:t>API</a:t>
            </a:r>
          </a:p>
          <a:p>
            <a:r>
              <a:rPr lang="en-US" dirty="0"/>
              <a:t>API Documentation: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docs.playermanagementapi.apiary.io</a:t>
            </a:r>
            <a:endParaRPr lang="en-US" dirty="0" smtClean="0"/>
          </a:p>
          <a:p>
            <a:r>
              <a:rPr lang="en-US" dirty="0"/>
              <a:t>Documentation: </a:t>
            </a:r>
            <a:r>
              <a:rPr lang="en-US" dirty="0">
                <a:hlinkClick r:id="rId4"/>
              </a:rPr>
              <a:t>http://docs.brightcove.com/en/video-cloud/player-management/</a:t>
            </a:r>
            <a:r>
              <a:rPr lang="en-US" dirty="0" smtClean="0">
                <a:hlinkClick r:id="rId4"/>
              </a:rPr>
              <a:t>index.html</a:t>
            </a:r>
            <a:endParaRPr lang="en-US" dirty="0" smtClean="0"/>
          </a:p>
          <a:p>
            <a:r>
              <a:rPr lang="en-US" dirty="0" smtClean="0"/>
              <a:t>Document reflecting the content in this video: </a:t>
            </a:r>
            <a:r>
              <a:rPr lang="en-US" dirty="0">
                <a:hlinkClick r:id="rId5"/>
              </a:rPr>
              <a:t>http://docs.brightcove.com/en/video-cloud/player-management/guides/player-mgmt-quick-start.html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6664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</a:t>
            </a:r>
            <a:r>
              <a:rPr lang="en-US" dirty="0" smtClean="0"/>
              <a:t>Update </a:t>
            </a:r>
            <a:r>
              <a:rPr lang="en-US" dirty="0" smtClean="0"/>
              <a:t>a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</a:t>
            </a:r>
            <a:r>
              <a:rPr lang="en-US" dirty="0" smtClean="0"/>
              <a:t>update a </a:t>
            </a:r>
            <a:r>
              <a:rPr lang="en-US" dirty="0" smtClean="0"/>
              <a:t>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2645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Preview versus Published Players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Player </a:t>
            </a:r>
            <a:r>
              <a:rPr lang="en-US" dirty="0" smtClean="0"/>
              <a:t>updates </a:t>
            </a:r>
            <a:r>
              <a:rPr lang="en-US" dirty="0"/>
              <a:t>are created in preview mode, which gives you additional flexibility in choosing when to publish </a:t>
            </a:r>
            <a:r>
              <a:rPr lang="en-US" dirty="0" smtClean="0"/>
              <a:t>them</a:t>
            </a:r>
          </a:p>
          <a:p>
            <a:pPr marL="566738" lvl="2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dirty="0"/>
              <a:t>Preview players are not cached, so you see immediate results of changes</a:t>
            </a:r>
          </a:p>
          <a:p>
            <a:r>
              <a:rPr lang="en-US" dirty="0" smtClean="0"/>
              <a:t>Once </a:t>
            </a:r>
            <a:r>
              <a:rPr lang="en-US" dirty="0"/>
              <a:t>you are satisfied with changes you publish the player via a separate API </a:t>
            </a:r>
            <a:r>
              <a:rPr lang="en-US" dirty="0" smtClean="0"/>
              <a:t>call</a:t>
            </a:r>
          </a:p>
          <a:p>
            <a:r>
              <a:rPr lang="en-US" dirty="0" smtClean="0"/>
              <a:t>The </a:t>
            </a:r>
            <a:r>
              <a:rPr lang="en-US" dirty="0" smtClean="0"/>
              <a:t>published player has these </a:t>
            </a:r>
            <a:r>
              <a:rPr lang="en-US" dirty="0" smtClean="0"/>
              <a:t>advantages</a:t>
            </a:r>
            <a:endParaRPr lang="en-US" dirty="0" smtClean="0"/>
          </a:p>
          <a:p>
            <a:pPr lvl="1"/>
            <a:r>
              <a:rPr lang="en-US" dirty="0"/>
              <a:t>The JavaScript and CSS are minified, concatenated and inlined into the player directly</a:t>
            </a:r>
          </a:p>
          <a:p>
            <a:pPr lvl="1"/>
            <a:r>
              <a:rPr lang="en-US" dirty="0"/>
              <a:t>A low resolution version of the poster image is generated and inlined into the page to improve perceived load times on networks with a high request-setup time (i.e. cellular data networks)</a:t>
            </a:r>
          </a:p>
          <a:p>
            <a:pPr lvl="1"/>
            <a:r>
              <a:rPr lang="en-US" dirty="0"/>
              <a:t>The previous version of the player is saved so it can be recovered if problems are discovered after the update goes </a:t>
            </a:r>
            <a:r>
              <a:rPr lang="en-US" dirty="0" smtClean="0"/>
              <a:t>live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4460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a Player with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environment variable for $PLAYER_ID</a:t>
            </a:r>
          </a:p>
          <a:p>
            <a:r>
              <a:rPr lang="en-US" dirty="0" smtClean="0"/>
              <a:t>Use 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POST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URL: </a:t>
            </a:r>
            <a:r>
              <a:rPr lang="en-US" dirty="0">
                <a:hlinkClick r:id="rId3"/>
              </a:rPr>
              <a:t>https://players.api.brightcove.com/v1/accounts/$ACCOUNT_ID/players/$PLAYER_ID/</a:t>
            </a:r>
            <a:r>
              <a:rPr lang="en-US" dirty="0" smtClean="0">
                <a:hlinkClick r:id="rId3"/>
              </a:rPr>
              <a:t>publish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5148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</a:t>
            </a:r>
            <a:r>
              <a:rPr lang="en-US" dirty="0"/>
              <a:t>a Player with </a:t>
            </a:r>
            <a:r>
              <a:rPr lang="en-US" dirty="0" smtClean="0"/>
              <a:t>POST: </a:t>
            </a:r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application/json"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POST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https://players.api.brightcove.com/v1/accounts/$ACCOUNT_ID/players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b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    $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PLAYER_ID/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publish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23759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a </a:t>
            </a:r>
            <a:r>
              <a:rPr lang="en-US" dirty="0" smtClean="0"/>
              <a:t>Player with POST: </a:t>
            </a:r>
            <a:r>
              <a:rPr lang="en-US" dirty="0" smtClean="0"/>
              <a:t>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successful publish JSON is returned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{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"id":"b61173c8-c0bd-4114-8ac0-d031d51721a2",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"url":"http://players.brightcove.com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"embed_code":"&lt;iframe src='//players.brightcove.com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"embed_in_page":"http://players.brightcove.com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}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Note</a:t>
            </a:r>
            <a:r>
              <a:rPr lang="en-US" dirty="0"/>
              <a:t>: On player </a:t>
            </a:r>
            <a:r>
              <a:rPr lang="en-US" dirty="0" smtClean="0"/>
              <a:t>creation the </a:t>
            </a:r>
            <a:r>
              <a:rPr lang="en-US" dirty="0"/>
              <a:t>player is also automatically </a:t>
            </a:r>
            <a:r>
              <a:rPr lang="en-US" dirty="0" smtClean="0"/>
              <a:t>published</a:t>
            </a:r>
          </a:p>
          <a:p>
            <a:pPr lvl="1"/>
            <a:r>
              <a:rPr lang="en-US" dirty="0" smtClean="0"/>
              <a:t>That </a:t>
            </a:r>
            <a:r>
              <a:rPr lang="en-US" dirty="0"/>
              <a:t>is why on player creation the JSON response included both published and preview </a:t>
            </a:r>
            <a:r>
              <a:rPr lang="en-US" dirty="0" smtClean="0"/>
              <a:t>information</a:t>
            </a:r>
          </a:p>
          <a:p>
            <a:pPr marL="0" indent="0">
              <a:buNone/>
            </a:pPr>
            <a:endParaRPr lang="nl-NL" sz="2400" dirty="0" smtClean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2062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Publish a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publish a 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5262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989819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Customize 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22990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Customization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use external files (JavaScript and CSS) to customize your player</a:t>
            </a:r>
          </a:p>
          <a:p>
            <a:pPr lvl="1"/>
            <a:r>
              <a:rPr lang="en-US" dirty="0" smtClean="0"/>
              <a:t>Possibilities for customization limited by your JavaScript,</a:t>
            </a:r>
            <a:r>
              <a:rPr lang="en-US" dirty="0"/>
              <a:t> </a:t>
            </a:r>
            <a:r>
              <a:rPr lang="en-US" dirty="0" smtClean="0"/>
              <a:t>HTML and CSS skills</a:t>
            </a:r>
            <a:endParaRPr lang="en-US" dirty="0" smtClean="0"/>
          </a:p>
          <a:p>
            <a:r>
              <a:rPr lang="en-US" dirty="0" smtClean="0"/>
              <a:t>The JavaScript code is used in the player as a plugin</a:t>
            </a:r>
            <a:endParaRPr lang="en-US" dirty="0" smtClean="0"/>
          </a:p>
          <a:p>
            <a:r>
              <a:rPr lang="en-US" dirty="0" smtClean="0"/>
              <a:t>Use another curl statement with the HTTP PATCH method to tell the player</a:t>
            </a:r>
          </a:p>
          <a:p>
            <a:pPr lvl="1"/>
            <a:r>
              <a:rPr lang="en-US" dirty="0"/>
              <a:t>Location of the JavaScript file that contains the code for the </a:t>
            </a:r>
            <a:r>
              <a:rPr lang="en-US" dirty="0" smtClean="0"/>
              <a:t>plugin</a:t>
            </a:r>
            <a:endParaRPr lang="en-US" dirty="0"/>
          </a:p>
          <a:p>
            <a:pPr lvl="1"/>
            <a:r>
              <a:rPr lang="en-US" dirty="0"/>
              <a:t>Location of the </a:t>
            </a:r>
            <a:r>
              <a:rPr lang="en-US" dirty="0" smtClean="0"/>
              <a:t>style sheet (if applicable)</a:t>
            </a:r>
            <a:endParaRPr lang="en-US" dirty="0"/>
          </a:p>
          <a:p>
            <a:pPr lvl="1"/>
            <a:r>
              <a:rPr lang="en-US" dirty="0"/>
              <a:t>The plugin name to be used with the </a:t>
            </a:r>
            <a:r>
              <a:rPr lang="en-US" dirty="0" smtClean="0"/>
              <a:t>player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2131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Customize a Player with PATCH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smtClean="0"/>
              <a:t>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PATCH</a:t>
            </a:r>
            <a:r>
              <a:rPr lang="en-US" dirty="0" smtClean="0"/>
              <a:t> </a:t>
            </a:r>
            <a:r>
              <a:rPr lang="en-US" dirty="0" smtClean="0"/>
              <a:t>method</a:t>
            </a:r>
          </a:p>
          <a:p>
            <a:r>
              <a:rPr lang="en-US" dirty="0" smtClean="0"/>
              <a:t>URL: </a:t>
            </a:r>
            <a:r>
              <a:rPr lang="en-US" dirty="0">
                <a:hlinkClick r:id="rId3"/>
              </a:rPr>
              <a:t>https://players.api.brightcove.com/v1/accounts/$ACCOUNT_ID/players/$PLAYER_ID/</a:t>
            </a:r>
            <a:r>
              <a:rPr lang="en-US" dirty="0" smtClean="0">
                <a:hlinkClick r:id="rId3"/>
              </a:rPr>
              <a:t>configuration</a:t>
            </a:r>
            <a:endParaRPr lang="en-US" dirty="0" smtClean="0"/>
          </a:p>
          <a:p>
            <a:r>
              <a:rPr lang="en-US" dirty="0" smtClean="0"/>
              <a:t>data: Carries the locations of the plugin, CSS and plugin name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79300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Ready to Use the Player Management API</a:t>
            </a:r>
            <a:endParaRPr lang="en-US" dirty="0" smtClean="0"/>
          </a:p>
          <a:p>
            <a:r>
              <a:rPr lang="en-US" dirty="0" smtClean="0"/>
              <a:t>Create a Player</a:t>
            </a:r>
            <a:endParaRPr lang="en-US" dirty="0" smtClean="0"/>
          </a:p>
          <a:p>
            <a:r>
              <a:rPr lang="en-US" dirty="0" smtClean="0"/>
              <a:t>Update and Publish Player (add a poster and media source) </a:t>
            </a:r>
          </a:p>
          <a:p>
            <a:r>
              <a:rPr lang="en-US" dirty="0" smtClean="0"/>
              <a:t>Customize a Player (add a plugin to display an overlay)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72201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a Player with PATCH: </a:t>
            </a:r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application/json"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"scripts": [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"http://solutions.brightcove.com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first-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plugin.js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"]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stylesheets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[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"http://solutions.brightcove.com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first-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plugin.css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"]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"plugins": [{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"name": 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firstPlugin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"}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https://players.api.brightcove.com/v1/accounts/$ACCOUNT_ID/players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b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    $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PLAYER_ID/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configuration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7333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a Player with PATCH: </a:t>
            </a:r>
            <a:r>
              <a:rPr lang="en-US" dirty="0" smtClean="0"/>
              <a:t>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seen before, the </a:t>
            </a:r>
            <a:r>
              <a:rPr lang="en-US" dirty="0" smtClean="0"/>
              <a:t>JSON </a:t>
            </a:r>
            <a:r>
              <a:rPr lang="en-US" dirty="0" smtClean="0"/>
              <a:t>returned will show preview versions of player</a:t>
            </a:r>
            <a:endParaRPr lang="en-US" dirty="0" smtClean="0"/>
          </a:p>
          <a:p>
            <a:pPr marL="0" indent="0">
              <a:buNone/>
            </a:pPr>
            <a:endParaRPr lang="nl-NL" sz="2400" dirty="0" smtClean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3731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</a:t>
            </a:r>
            <a:r>
              <a:rPr lang="en-US" dirty="0"/>
              <a:t>Customize a </a:t>
            </a:r>
            <a:r>
              <a:rPr lang="en-US" dirty="0" smtClean="0"/>
              <a:t>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</a:t>
            </a:r>
            <a:r>
              <a:rPr lang="en-US" dirty="0" smtClean="0"/>
              <a:t>add a plugin to the player</a:t>
            </a:r>
          </a:p>
          <a:p>
            <a:r>
              <a:rPr lang="en-US" dirty="0" smtClean="0"/>
              <a:t>View the plugin functioning correctly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42592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98412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 Ready to Use the Player Management API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2473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Audience - Developers wishing to utilize the Player Management API</a:t>
            </a:r>
          </a:p>
          <a:p>
            <a:pPr lvl="1"/>
            <a:r>
              <a:rPr lang="en-US" dirty="0" smtClean="0"/>
              <a:t>Heavy use of curl (cURL) and the command line</a:t>
            </a:r>
          </a:p>
          <a:p>
            <a:r>
              <a:rPr lang="en-US" dirty="0" smtClean="0"/>
              <a:t>Curl </a:t>
            </a:r>
            <a:r>
              <a:rPr lang="en-US" dirty="0"/>
              <a:t>- </a:t>
            </a:r>
            <a:r>
              <a:rPr lang="en-US" dirty="0" smtClean="0"/>
              <a:t>Curl </a:t>
            </a:r>
            <a:r>
              <a:rPr lang="en-US" dirty="0"/>
              <a:t>is a command line tool for transferring data with URL </a:t>
            </a:r>
            <a:r>
              <a:rPr lang="en-US" dirty="0" smtClean="0"/>
              <a:t>syntax</a:t>
            </a:r>
          </a:p>
          <a:p>
            <a:pPr lvl="1"/>
            <a:r>
              <a:rPr lang="en-US" dirty="0" smtClean="0"/>
              <a:t>Can use any tool that makes HTTP method calls to REST backend</a:t>
            </a:r>
          </a:p>
          <a:p>
            <a:r>
              <a:rPr lang="en-US" dirty="0" smtClean="0"/>
              <a:t>Curl built into OS X, must install cygwin on Windows</a:t>
            </a:r>
          </a:p>
          <a:p>
            <a:r>
              <a:rPr lang="en-US" dirty="0" smtClean="0"/>
              <a:t>This video will use basic authentication (Video Cloud username and password)</a:t>
            </a:r>
          </a:p>
          <a:p>
            <a:r>
              <a:rPr lang="en-US" dirty="0"/>
              <a:t>Base URL: </a:t>
            </a:r>
            <a:r>
              <a:rPr lang="en-US" dirty="0">
                <a:hlinkClick r:id="rId3"/>
              </a:rPr>
              <a:t>https://players.api.brightcove.com/v1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7801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Environment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curl statements will use environment variables to ease statement creation</a:t>
            </a:r>
          </a:p>
          <a:p>
            <a:pPr lvl="1"/>
            <a:r>
              <a:rPr lang="en-US" dirty="0" smtClean="0"/>
              <a:t>Account </a:t>
            </a:r>
            <a:r>
              <a:rPr lang="en-US" dirty="0"/>
              <a:t>ID </a:t>
            </a:r>
            <a:r>
              <a:rPr lang="en-US" dirty="0" smtClean="0"/>
              <a:t>($ACCOUNT_ID): Retrieve from Video Cloud Studio</a:t>
            </a:r>
          </a:p>
          <a:p>
            <a:pPr lvl="1"/>
            <a:r>
              <a:rPr lang="en-US" dirty="0" smtClean="0"/>
              <a:t>Email </a:t>
            </a:r>
            <a:r>
              <a:rPr lang="en-US" dirty="0"/>
              <a:t>address </a:t>
            </a:r>
            <a:r>
              <a:rPr lang="en-US" dirty="0" smtClean="0"/>
              <a:t>($EMAIL): Used for authentication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689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Set Environment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account ID and email environment variables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</a:t>
            </a:r>
            <a:r>
              <a:rPr lang="en-US" dirty="0" smtClean="0"/>
              <a:t>Inc.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18245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6801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Create 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24762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rightcove_Template_2014_final.potx" id="{4155C08C-8852-492E-8811-87936D846E7D}" vid="{F8363E34-C270-4C1C-8C22-8FB638FC7F08}"/>
    </a:ext>
  </a:extLst>
</a:theme>
</file>

<file path=ppt/theme/theme2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rightcove_Template_2014_final.potx" id="{4155C08C-8852-492E-8811-87936D846E7D}" vid="{414A71B8-CCD0-456A-A702-8DB8E34B5983}"/>
    </a:ext>
  </a:extLst>
</a:theme>
</file>

<file path=ppt/theme/theme3.xml><?xml version="1.0" encoding="utf-8"?>
<a:theme xmlns:a="http://schemas.openxmlformats.org/drawingml/2006/main" name="servic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rightcove_Template_2014_final.potx" id="{4155C08C-8852-492E-8811-87936D846E7D}" vid="{428807AF-2097-4D10-943E-D67A491FE22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Blank.potx</Template>
  <TotalTime>2677</TotalTime>
  <Words>1717</Words>
  <Application>Microsoft Macintosh PowerPoint</Application>
  <PresentationFormat>Custom</PresentationFormat>
  <Paragraphs>246</Paragraphs>
  <Slides>33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Blank</vt:lpstr>
      <vt:lpstr>2014 Titles</vt:lpstr>
      <vt:lpstr>services</vt:lpstr>
      <vt:lpstr>Quick Start to Player Management</vt:lpstr>
      <vt:lpstr>Player Management API</vt:lpstr>
      <vt:lpstr>Agenda</vt:lpstr>
      <vt:lpstr>Get Ready to Use the Player Management API</vt:lpstr>
      <vt:lpstr>General Information</vt:lpstr>
      <vt:lpstr>Required Environment Variables</vt:lpstr>
      <vt:lpstr>Demonstration: Set Environment Variables</vt:lpstr>
      <vt:lpstr>PowerPoint Presentation</vt:lpstr>
      <vt:lpstr>Create a Player</vt:lpstr>
      <vt:lpstr>Create a Player with POST</vt:lpstr>
      <vt:lpstr>Create a Player with POST: Example</vt:lpstr>
      <vt:lpstr>Create a Player with POST: Response</vt:lpstr>
      <vt:lpstr>Advantages of iframe implementation</vt:lpstr>
      <vt:lpstr>Demonstration: Create a Player with POST</vt:lpstr>
      <vt:lpstr>PowerPoint Presentation</vt:lpstr>
      <vt:lpstr>Update and Publish a Player</vt:lpstr>
      <vt:lpstr>Update a Player with POST</vt:lpstr>
      <vt:lpstr>Update a Player with PATCH: Example</vt:lpstr>
      <vt:lpstr>Update a Player with PATCH: Response</vt:lpstr>
      <vt:lpstr>Demonstration: Update a Player</vt:lpstr>
      <vt:lpstr>Preview versus Published Players</vt:lpstr>
      <vt:lpstr>Publish a Player with POST</vt:lpstr>
      <vt:lpstr>Publish a Player with POST: Example</vt:lpstr>
      <vt:lpstr>Publish a Player with POST: Response</vt:lpstr>
      <vt:lpstr>Demonstration: Publish a Player</vt:lpstr>
      <vt:lpstr>PowerPoint Presentation</vt:lpstr>
      <vt:lpstr>Customize a Player</vt:lpstr>
      <vt:lpstr>Player Customization</vt:lpstr>
      <vt:lpstr>Customize a Player with PATCH</vt:lpstr>
      <vt:lpstr>Customize a Player with PATCH: Example</vt:lpstr>
      <vt:lpstr>Customize a Player with PATCH: Response</vt:lpstr>
      <vt:lpstr>Demonstration: Customize a Player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aid3nn</dc:creator>
  <cp:lastModifiedBy>Matt Boles</cp:lastModifiedBy>
  <cp:revision>27</cp:revision>
  <cp:lastPrinted>2014-06-21T19:03:25Z</cp:lastPrinted>
  <dcterms:created xsi:type="dcterms:W3CDTF">2014-03-04T01:22:54Z</dcterms:created>
  <dcterms:modified xsi:type="dcterms:W3CDTF">2014-06-21T19:45:00Z</dcterms:modified>
</cp:coreProperties>
</file>

<file path=docProps/thumbnail.jpeg>
</file>